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4630400" cy="8229600"/>
  <p:notesSz cx="8229600" cy="14630400"/>
  <p:embeddedFontLst>
    <p:embeddedFont>
      <p:font typeface="Adobe Caslon Pro" panose="0205050205050A020403" pitchFamily="18" charset="0"/>
      <p:regular r:id="rId15"/>
      <p:bold r:id="rId16"/>
      <p:italic r:id="rId17"/>
      <p:boldItalic r:id="rId18"/>
    </p:embeddedFont>
    <p:embeddedFont>
      <p:font typeface="Funnel Display" panose="020B0604020202020204" charset="0"/>
      <p:regular r:id="rId19"/>
    </p:embeddedFont>
    <p:embeddedFont>
      <p:font typeface="Funnel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5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FCB5D-0AF5-BBD9-DE04-B56BE8C7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9BC92-B881-76C9-5CE2-3A6A73AF7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83917-2B2E-C663-887C-20E70635B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E2ECE-67A6-3B43-8EE5-96832A215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86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3CC7-86DE-896C-D414-1BB9B344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7186D-39E4-8B02-8753-0117B5040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47EB0-40E0-A822-4937-BE824C48C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7950F-40C6-DB02-E6FD-E71859475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8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technofaq.org/posts/2021/08/decentralized-finance-and-the-new-era-of-global-financial-syste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kboo.fm/media/74130-intuitive-intelligenc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hyperlink" Target="https://pxhere.com/en/photo/1550089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5959" y="1904229"/>
            <a:ext cx="7468553" cy="14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FinanceAI – Revolutionizing Personal Finance with AI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710133" y="3923288"/>
            <a:ext cx="84338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“</a:t>
            </a:r>
            <a:r>
              <a:rPr lang="en-US" sz="2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Smart Money, Smarter You”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0422B5-3978-6912-23EC-9570DBFF87CB}"/>
              </a:ext>
            </a:extLst>
          </p:cNvPr>
          <p:cNvCxnSpPr/>
          <p:nvPr/>
        </p:nvCxnSpPr>
        <p:spPr>
          <a:xfrm>
            <a:off x="-95694" y="3615070"/>
            <a:ext cx="1150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An organic corner shape">
            <a:extLst>
              <a:ext uri="{FF2B5EF4-FFF2-40B4-BE49-F238E27FC236}">
                <a16:creationId xmlns:a16="http://schemas.microsoft.com/office/drawing/2014/main" id="{3F0641B5-F756-70EE-B2ED-C07906EA4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5316" y="4058987"/>
            <a:ext cx="4252262" cy="4252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8650248" y="12096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71868" y="1800939"/>
            <a:ext cx="737306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Innovating for Tomorrow's Finance</a:t>
            </a:r>
            <a:endParaRPr lang="en-US" sz="3500" dirty="0"/>
          </a:p>
        </p:txBody>
      </p:sp>
      <p:sp>
        <p:nvSpPr>
          <p:cNvPr id="7" name="Text 3"/>
          <p:cNvSpPr/>
          <p:nvPr/>
        </p:nvSpPr>
        <p:spPr>
          <a:xfrm>
            <a:off x="6324124" y="2938582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Multi-language Support: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Expanding to assist users in regional languages globally.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24124" y="4171355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Voice-enabled Chatbot: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intuitive, hands-free interaction.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24124" y="5404128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Integration with Bank APIs: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Auto-fetching transactions for seamless tracking (with user consent).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357961" y="2938582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AI-based Investment Predictions: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Suggesting stocks, SIPs, and mutual funds tailored to user profiles.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357961" y="4937403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Mobile App with Push Notifications: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Providing timely reminders for bills, savings goals, and financial insights.</a:t>
            </a:r>
            <a:endParaRPr lang="en-US" sz="1850" dirty="0"/>
          </a:p>
        </p:txBody>
      </p:sp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CC2A36E0-B677-3279-DC25-9CD28972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5316" y="4058987"/>
            <a:ext cx="4252262" cy="4252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E51AA0-0E52-EC31-8E3E-6D5B4E3BF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2" y="51618"/>
            <a:ext cx="5412658" cy="817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7088" y="578048"/>
            <a:ext cx="407610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MARKET POTENTIAL &amp; USE CASES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776549" y="1096685"/>
            <a:ext cx="5077301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 Broad Spectrum of Users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34854" y="2115383"/>
            <a:ext cx="39160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Who Can Benefit from FinanceAI?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34854" y="2634020"/>
            <a:ext cx="632424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Students: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Learn essential budgeting early 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4854" y="3043237"/>
            <a:ext cx="632424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Employees: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Efficiently track salary and expenses.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4854" y="3452455"/>
            <a:ext cx="632424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Small Businesses: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Simplify cash flow management.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4854" y="3998119"/>
            <a:ext cx="247007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Market Trends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34854" y="4516755"/>
            <a:ext cx="632424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 in Finance is projected to grow at a </a:t>
            </a:r>
            <a:r>
              <a:rPr lang="en-US" sz="1650" dirty="0">
                <a:solidFill>
                  <a:srgbClr val="E282B7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35% CAGR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highlighting massive adoption.</a:t>
            </a:r>
            <a:endParaRPr lang="en-US" sz="1650" dirty="0"/>
          </a:p>
        </p:txBody>
      </p:sp>
      <p:pic>
        <p:nvPicPr>
          <p:cNvPr id="10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85490" y="2141577"/>
            <a:ext cx="2966028" cy="209954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78923" y="4477226"/>
            <a:ext cx="247007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Opportunities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578923" y="4995863"/>
            <a:ext cx="632424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global FinTech market is estimated to reach </a:t>
            </a:r>
            <a:r>
              <a:rPr lang="en-US" sz="1650" dirty="0">
                <a:solidFill>
                  <a:srgbClr val="E282B7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$300+ billion by 2030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indicating significant potential for FinanceAI.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3622953" y="6171248"/>
            <a:ext cx="7384494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FinanceAI: AI + Financial Empowerment</a:t>
            </a:r>
            <a:endParaRPr lang="en-US" sz="3100" dirty="0"/>
          </a:p>
        </p:txBody>
      </p:sp>
      <p:sp>
        <p:nvSpPr>
          <p:cNvPr id="14" name="Text 11"/>
          <p:cNvSpPr/>
          <p:nvPr/>
        </p:nvSpPr>
        <p:spPr>
          <a:xfrm>
            <a:off x="734854" y="6980039"/>
            <a:ext cx="131606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user-friendly, secure, and intelligent solution, FinanceAI is the future-ready platform for smarter money management, helping users plan, save, and invest smartly.</a:t>
            </a:r>
            <a:endParaRPr lang="en-US" sz="1650" dirty="0"/>
          </a:p>
        </p:txBody>
      </p:sp>
      <p:pic>
        <p:nvPicPr>
          <p:cNvPr id="15" name="Graphic 14" descr="An organic corner shape">
            <a:extLst>
              <a:ext uri="{FF2B5EF4-FFF2-40B4-BE49-F238E27FC236}">
                <a16:creationId xmlns:a16="http://schemas.microsoft.com/office/drawing/2014/main" id="{39E772C6-11BA-0FCE-E09F-E58D7A4A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3400" y="4702257"/>
            <a:ext cx="5237691" cy="4252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2871B-7323-C1FF-B89C-803D49E1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n organic corner shape">
            <a:extLst>
              <a:ext uri="{FF2B5EF4-FFF2-40B4-BE49-F238E27FC236}">
                <a16:creationId xmlns:a16="http://schemas.microsoft.com/office/drawing/2014/main" id="{D2EB70C9-B3E4-A0A9-7B34-FDF32023E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400" y="4114800"/>
            <a:ext cx="5237691" cy="42522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DBB186-5AB7-FB93-3C22-1B2BFC6EE1A7}"/>
              </a:ext>
            </a:extLst>
          </p:cNvPr>
          <p:cNvSpPr/>
          <p:nvPr/>
        </p:nvSpPr>
        <p:spPr>
          <a:xfrm>
            <a:off x="4216765" y="3032650"/>
            <a:ext cx="625607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  <a:endParaRPr lang="en-GB" sz="7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0D2BD-7B4F-C7FD-D5CA-DC472F2CE81E}"/>
              </a:ext>
            </a:extLst>
          </p:cNvPr>
          <p:cNvSpPr txBox="1"/>
          <p:nvPr/>
        </p:nvSpPr>
        <p:spPr>
          <a:xfrm>
            <a:off x="9423400" y="4785090"/>
            <a:ext cx="4815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dobe Caslon Pro" panose="0205050205050A020403" pitchFamily="18" charset="0"/>
              </a:rPr>
              <a:t>-</a:t>
            </a:r>
            <a:r>
              <a:rPr lang="en-US" sz="3600" dirty="0">
                <a:latin typeface="Adobe Caslon Pro" panose="0205050205050A020403" pitchFamily="18" charset="0"/>
                <a:ea typeface="Cambria Math" panose="02040503050406030204" pitchFamily="18" charset="0"/>
              </a:rPr>
              <a:t>Project Prometheus</a:t>
            </a:r>
            <a:endParaRPr lang="en-IN" sz="3600" dirty="0">
              <a:latin typeface="Adobe Caslon Pro" panose="0205050205050A020403" pitchFamily="18" charset="0"/>
              <a:ea typeface="Cambria Math" panose="020405030504060302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EDC947-707C-9910-1A69-A7A8A45B4183}"/>
              </a:ext>
            </a:extLst>
          </p:cNvPr>
          <p:cNvCxnSpPr/>
          <p:nvPr/>
        </p:nvCxnSpPr>
        <p:spPr>
          <a:xfrm>
            <a:off x="-404038" y="1499191"/>
            <a:ext cx="1150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47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7048" y="1664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5062180" y="225587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What is FinanceAI?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17813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FinanceAI is an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AI-powered personal finance chatbot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designed to simplify money management for everyone. It acts as your personal financial assistant, providing intelligent, real-time guidance.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213384"/>
            <a:ext cx="6357818" cy="2351603"/>
          </a:xfrm>
          <a:prstGeom prst="roundRect">
            <a:avLst>
              <a:gd name="adj" fmla="val 4275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07519" y="4483179"/>
            <a:ext cx="53806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Why Financial Management is Important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497871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Achieve financial stability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07519" y="5445443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Prevent overspending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7519" y="5912168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Support goal-oriented savings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34858" y="4213384"/>
            <a:ext cx="6357818" cy="2351603"/>
          </a:xfrm>
          <a:prstGeom prst="roundRect">
            <a:avLst>
              <a:gd name="adj" fmla="val 4275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704653" y="4483179"/>
            <a:ext cx="28438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Current Scenario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04653" y="497871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Traditional tools lack intelligence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704653" y="5445443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Financial planning is complex &amp; time-consuming</a:t>
            </a:r>
            <a:endParaRPr lang="en-US" sz="1850" dirty="0"/>
          </a:p>
        </p:txBody>
      </p:sp>
      <p:pic>
        <p:nvPicPr>
          <p:cNvPr id="18" name="Graphic 17" descr="An organic corner shape">
            <a:extLst>
              <a:ext uri="{FF2B5EF4-FFF2-40B4-BE49-F238E27FC236}">
                <a16:creationId xmlns:a16="http://schemas.microsoft.com/office/drawing/2014/main" id="{D32B5B5D-449F-99A3-813C-B1C66475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5316" y="4058987"/>
            <a:ext cx="4252262" cy="425226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942146-4D90-EFE5-BEA0-07E59AEC94B5}"/>
              </a:ext>
            </a:extLst>
          </p:cNvPr>
          <p:cNvCxnSpPr/>
          <p:nvPr/>
        </p:nvCxnSpPr>
        <p:spPr>
          <a:xfrm>
            <a:off x="-95694" y="1201480"/>
            <a:ext cx="1150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9D108-129E-66EF-63B8-5F1FA243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BB0C80-609B-EFCE-63C2-3087883D8E54}"/>
              </a:ext>
            </a:extLst>
          </p:cNvPr>
          <p:cNvSpPr/>
          <p:nvPr/>
        </p:nvSpPr>
        <p:spPr>
          <a:xfrm>
            <a:off x="5907048" y="1664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9F6D2BE-921B-8BC3-5775-86F1C696029B}"/>
              </a:ext>
            </a:extLst>
          </p:cNvPr>
          <p:cNvSpPr/>
          <p:nvPr/>
        </p:nvSpPr>
        <p:spPr>
          <a:xfrm>
            <a:off x="5062180" y="225587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What is FinanceAI?</a:t>
            </a:r>
            <a:endParaRPr lang="en-US" sz="35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8EEF19-5B3D-3ACB-D72D-5508E48A9893}"/>
              </a:ext>
            </a:extLst>
          </p:cNvPr>
          <p:cNvSpPr/>
          <p:nvPr/>
        </p:nvSpPr>
        <p:spPr>
          <a:xfrm>
            <a:off x="837724" y="317813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FinanceAI is an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AI-powered personal finance chatbot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designed to simplify money management for everyone. It acts as your personal financial assistant, providing intelligent, real-time guidance.</a:t>
            </a:r>
            <a:endParaRPr lang="en-US" sz="185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2830EC56-DA42-E8D5-3AA6-6BE011046DBA}"/>
              </a:ext>
            </a:extLst>
          </p:cNvPr>
          <p:cNvSpPr/>
          <p:nvPr/>
        </p:nvSpPr>
        <p:spPr>
          <a:xfrm>
            <a:off x="837724" y="4213384"/>
            <a:ext cx="6357818" cy="2351603"/>
          </a:xfrm>
          <a:prstGeom prst="roundRect">
            <a:avLst>
              <a:gd name="adj" fmla="val 4275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0B0A5D6-E3E0-500C-3C3D-D2EE0168C248}"/>
              </a:ext>
            </a:extLst>
          </p:cNvPr>
          <p:cNvSpPr/>
          <p:nvPr/>
        </p:nvSpPr>
        <p:spPr>
          <a:xfrm>
            <a:off x="1107519" y="4483179"/>
            <a:ext cx="53806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Why Financial Management is Important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C903473-B1B8-0DC3-49FB-6075DC9F25D8}"/>
              </a:ext>
            </a:extLst>
          </p:cNvPr>
          <p:cNvSpPr/>
          <p:nvPr/>
        </p:nvSpPr>
        <p:spPr>
          <a:xfrm>
            <a:off x="1107519" y="497871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Achieve financial stability</a:t>
            </a:r>
            <a:endParaRPr lang="en-US" sz="1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A4B4A22-A8C6-F30A-34D2-C28B7534ED45}"/>
              </a:ext>
            </a:extLst>
          </p:cNvPr>
          <p:cNvSpPr/>
          <p:nvPr/>
        </p:nvSpPr>
        <p:spPr>
          <a:xfrm>
            <a:off x="1107519" y="5445443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Prevent overspending</a:t>
            </a:r>
            <a:endParaRPr lang="en-US" sz="18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ADAE19C0-7600-086B-2029-F2E1728DFDE6}"/>
              </a:ext>
            </a:extLst>
          </p:cNvPr>
          <p:cNvSpPr/>
          <p:nvPr/>
        </p:nvSpPr>
        <p:spPr>
          <a:xfrm>
            <a:off x="1107519" y="5912168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Support goal-oriented savings</a:t>
            </a:r>
            <a:endParaRPr lang="en-US" sz="185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B37A0791-C1AF-44EC-041A-868283346AA9}"/>
              </a:ext>
            </a:extLst>
          </p:cNvPr>
          <p:cNvSpPr/>
          <p:nvPr/>
        </p:nvSpPr>
        <p:spPr>
          <a:xfrm>
            <a:off x="7434858" y="4213384"/>
            <a:ext cx="6357818" cy="2351603"/>
          </a:xfrm>
          <a:prstGeom prst="roundRect">
            <a:avLst>
              <a:gd name="adj" fmla="val 4275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16F0A73-02DF-3369-A986-E6CC20249EFD}"/>
              </a:ext>
            </a:extLst>
          </p:cNvPr>
          <p:cNvSpPr/>
          <p:nvPr/>
        </p:nvSpPr>
        <p:spPr>
          <a:xfrm>
            <a:off x="7704653" y="4483179"/>
            <a:ext cx="28438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Current Scenario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E5EEC49-5ECA-5488-B807-B4C84E070A41}"/>
              </a:ext>
            </a:extLst>
          </p:cNvPr>
          <p:cNvSpPr/>
          <p:nvPr/>
        </p:nvSpPr>
        <p:spPr>
          <a:xfrm>
            <a:off x="7704653" y="497871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Traditional tools lack intelligence</a:t>
            </a:r>
            <a:endParaRPr lang="en-US" sz="18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6ACBD8B-087D-EF1C-CF30-1D000956C77B}"/>
              </a:ext>
            </a:extLst>
          </p:cNvPr>
          <p:cNvSpPr/>
          <p:nvPr/>
        </p:nvSpPr>
        <p:spPr>
          <a:xfrm>
            <a:off x="7704653" y="5445443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Financial planning is complex &amp; time-consuming</a:t>
            </a:r>
            <a:endParaRPr lang="en-US" sz="1850" dirty="0"/>
          </a:p>
        </p:txBody>
      </p:sp>
      <p:pic>
        <p:nvPicPr>
          <p:cNvPr id="18" name="Graphic 17" descr="An organic corner shape">
            <a:extLst>
              <a:ext uri="{FF2B5EF4-FFF2-40B4-BE49-F238E27FC236}">
                <a16:creationId xmlns:a16="http://schemas.microsoft.com/office/drawing/2014/main" id="{3592F09C-2547-3CC9-0DDF-5AE65686E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5316" y="4058987"/>
            <a:ext cx="4252262" cy="425226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74AD1C-559F-2F35-B580-1111FAB9D6FB}"/>
              </a:ext>
            </a:extLst>
          </p:cNvPr>
          <p:cNvCxnSpPr/>
          <p:nvPr/>
        </p:nvCxnSpPr>
        <p:spPr>
          <a:xfrm>
            <a:off x="-321226" y="1201480"/>
            <a:ext cx="1150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09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0246" y="669608"/>
            <a:ext cx="30699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214672" y="1260872"/>
            <a:ext cx="820093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Navigating Financial Challenges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2422446"/>
            <a:ext cx="34638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Common User Challenges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0137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Struggling to track expenses and income accurately.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48043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Lack of personalized advice from existing financial apps.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33018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Overly complex user interfaces in traditional tools.</a:t>
            </a:r>
            <a:endParaRPr lang="en-US" sz="18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143" y="2436673"/>
            <a:ext cx="4308753" cy="239375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196697" y="5743456"/>
            <a:ext cx="909911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Market Gap: </a:t>
            </a:r>
            <a:r>
              <a:rPr lang="en-US" sz="2650" dirty="0">
                <a:solidFill>
                  <a:srgbClr val="E282B7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Static features, no real-time intelligence.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196697" y="6524744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Most apps offer basic tracking but fail to provide dynamic, smart recommendations. This creates a significant opportunity for an intelligent, interactive, and simple AI-powered assistant.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5384483"/>
            <a:ext cx="30480" cy="2175510"/>
          </a:xfrm>
          <a:prstGeom prst="rect">
            <a:avLst/>
          </a:prstGeom>
          <a:solidFill>
            <a:srgbClr val="3371A5"/>
          </a:solidFill>
          <a:ln/>
        </p:spPr>
      </p:sp>
      <p:pic>
        <p:nvPicPr>
          <p:cNvPr id="13" name="Graphic 12" descr="An organic corner shape">
            <a:extLst>
              <a:ext uri="{FF2B5EF4-FFF2-40B4-BE49-F238E27FC236}">
                <a16:creationId xmlns:a16="http://schemas.microsoft.com/office/drawing/2014/main" id="{0A5916C6-E606-9338-B2BF-67664B00A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0638" y="4014671"/>
            <a:ext cx="4252262" cy="4252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497FD8-D035-885D-381F-CBAC8BE11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98761" y="2315678"/>
            <a:ext cx="5255985" cy="2625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D4E829-5291-4C1A-1212-AD9DC9D74B9E}"/>
              </a:ext>
            </a:extLst>
          </p:cNvPr>
          <p:cNvSpPr txBox="1"/>
          <p:nvPr/>
        </p:nvSpPr>
        <p:spPr>
          <a:xfrm>
            <a:off x="1209186" y="11473300"/>
            <a:ext cx="12583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technofaq.org/posts/2021/08/decentralized-finance-and-the-new-era-of-global-financial-system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-nc-sa/3.0/"/>
              </a:rPr>
              <a:t>CC BY-SA-NC</a:t>
            </a:r>
            <a:endParaRPr lang="en-IN" sz="9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B2FBB1-C94A-AB71-4B81-962D37753D58}"/>
              </a:ext>
            </a:extLst>
          </p:cNvPr>
          <p:cNvCxnSpPr/>
          <p:nvPr/>
        </p:nvCxnSpPr>
        <p:spPr>
          <a:xfrm>
            <a:off x="-318977" y="1080119"/>
            <a:ext cx="1150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9799" y="963930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OBJECTIVES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048839" y="1512094"/>
            <a:ext cx="6532602" cy="522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Empowering Financial Well-being</a:t>
            </a:r>
            <a:endParaRPr lang="en-US" sz="3250" dirty="0"/>
          </a:p>
        </p:txBody>
      </p:sp>
      <p:sp>
        <p:nvSpPr>
          <p:cNvPr id="4" name="Shape 2"/>
          <p:cNvSpPr/>
          <p:nvPr/>
        </p:nvSpPr>
        <p:spPr>
          <a:xfrm>
            <a:off x="776645" y="2366962"/>
            <a:ext cx="4211122" cy="2515910"/>
          </a:xfrm>
          <a:prstGeom prst="roundRect">
            <a:avLst>
              <a:gd name="adj" fmla="val 3705"/>
            </a:avLst>
          </a:prstGeom>
          <a:solidFill>
            <a:srgbClr val="FAF5EB"/>
          </a:solidFill>
          <a:ln w="7620">
            <a:solidFill>
              <a:srgbClr val="3371A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06078" y="2596396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3371A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77" y="2742009"/>
            <a:ext cx="299561" cy="3744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6078" y="3483888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Real-time Assistance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06078" y="3943350"/>
            <a:ext cx="375225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an AI-based financial chatbot for instant guidance.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9580" y="2366962"/>
            <a:ext cx="4211122" cy="2515910"/>
          </a:xfrm>
          <a:prstGeom prst="roundRect">
            <a:avLst>
              <a:gd name="adj" fmla="val 3705"/>
            </a:avLst>
          </a:prstGeom>
          <a:solidFill>
            <a:srgbClr val="FAF5EB"/>
          </a:solidFill>
          <a:ln w="7620">
            <a:solidFill>
              <a:srgbClr val="3371A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39013" y="2596396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3371A5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012" y="2742009"/>
            <a:ext cx="299561" cy="37445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39013" y="3483888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Personalized Advice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439013" y="3943350"/>
            <a:ext cx="375225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Offer tailored recommendations on savings, investments, and budgets.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42515" y="2366962"/>
            <a:ext cx="4211122" cy="2515910"/>
          </a:xfrm>
          <a:prstGeom prst="roundRect">
            <a:avLst>
              <a:gd name="adj" fmla="val 3705"/>
            </a:avLst>
          </a:prstGeom>
          <a:solidFill>
            <a:srgbClr val="FAF5EB"/>
          </a:solidFill>
          <a:ln w="7620">
            <a:solidFill>
              <a:srgbClr val="3371A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1948" y="2596396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3371A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947" y="2742009"/>
            <a:ext cx="299561" cy="3744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1948" y="3483888"/>
            <a:ext cx="265949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Visual Understanding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71948" y="3943350"/>
            <a:ext cx="375225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 clear, visual reports for better financial insights.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76645" y="5104686"/>
            <a:ext cx="6427589" cy="2160865"/>
          </a:xfrm>
          <a:prstGeom prst="roundRect">
            <a:avLst>
              <a:gd name="adj" fmla="val 4313"/>
            </a:avLst>
          </a:prstGeom>
          <a:solidFill>
            <a:srgbClr val="FAF5EB"/>
          </a:solidFill>
          <a:ln w="7620">
            <a:solidFill>
              <a:srgbClr val="3371A5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006078" y="5334119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3371A5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77" y="5479733"/>
            <a:ext cx="299561" cy="37445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06078" y="6221611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Security &amp; Privacy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1006078" y="6681073"/>
            <a:ext cx="596872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 robust data security and user privacy at all times.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7399729" y="5104685"/>
            <a:ext cx="6427589" cy="2160865"/>
          </a:xfrm>
          <a:prstGeom prst="roundRect">
            <a:avLst>
              <a:gd name="adj" fmla="val 4313"/>
            </a:avLst>
          </a:prstGeom>
          <a:solidFill>
            <a:srgbClr val="FAF5EB"/>
          </a:solidFill>
          <a:ln w="7620">
            <a:solidFill>
              <a:srgbClr val="3371A5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55481" y="5334119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3371A5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8480" y="5479733"/>
            <a:ext cx="299561" cy="37445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55481" y="6221611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Accessible Planning</a:t>
            </a:r>
            <a:endParaRPr lang="en-US" sz="2050" dirty="0"/>
          </a:p>
        </p:txBody>
      </p:sp>
      <p:sp>
        <p:nvSpPr>
          <p:cNvPr id="28" name="Text 21"/>
          <p:cNvSpPr/>
          <p:nvPr/>
        </p:nvSpPr>
        <p:spPr>
          <a:xfrm>
            <a:off x="7655481" y="6681073"/>
            <a:ext cx="596872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Make sophisticated financial planning available to everyone.</a:t>
            </a:r>
            <a:endParaRPr lang="en-US" sz="1700" dirty="0"/>
          </a:p>
        </p:txBody>
      </p:sp>
      <p:pic>
        <p:nvPicPr>
          <p:cNvPr id="29" name="Graphic 28" descr="An organic corner shape">
            <a:extLst>
              <a:ext uri="{FF2B5EF4-FFF2-40B4-BE49-F238E27FC236}">
                <a16:creationId xmlns:a16="http://schemas.microsoft.com/office/drawing/2014/main" id="{5B88C673-0F28-9AD7-FE6C-AA41CBBA4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5316" y="4058987"/>
            <a:ext cx="4252262" cy="42522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FACA3E-4BDF-D719-B914-32564D816C9D}"/>
              </a:ext>
            </a:extLst>
          </p:cNvPr>
          <p:cNvCxnSpPr/>
          <p:nvPr/>
        </p:nvCxnSpPr>
        <p:spPr>
          <a:xfrm>
            <a:off x="4048839" y="1322178"/>
            <a:ext cx="1150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7542" y="696754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FEATURES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5286970" y="1229082"/>
            <a:ext cx="4056459" cy="50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Intuitive &amp; Intelligent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754261" y="2253258"/>
            <a:ext cx="698039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 Chatbot for Financial Queries: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Ask anything from "How much should I save from ₹30,000 salary?" to complex investment questions. FinanceAI responds intelligently.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4261" y="3363039"/>
            <a:ext cx="698039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Dual Mode Response: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Combines rule-based logic for standard queries with advanced AI for dynamic, nuanced conversations.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4261" y="4128016"/>
            <a:ext cx="698039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Expense &amp; Income Tracking: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Effortlessly monitor your spending and earnings with interactive monthly charts.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4261" y="4892993"/>
            <a:ext cx="698039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Budget Planner: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Set custom financial goals and track your progress with ease.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4261" y="5657969"/>
            <a:ext cx="698039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Financial Health Score: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Get personalized insights based on your income vs. expenses, helping you understand your financial standing.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4261" y="6767751"/>
            <a:ext cx="698039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 Data Management: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Employing encryption and a privacy-first approach to protect your sensitive financial data.</a:t>
            </a:r>
            <a:endParaRPr lang="en-US" sz="1650" dirty="0"/>
          </a:p>
        </p:txBody>
      </p:sp>
      <p:pic>
        <p:nvPicPr>
          <p:cNvPr id="10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8609" t="2605" r="-10528" b="58518"/>
          <a:stretch>
            <a:fillRect/>
          </a:stretch>
        </p:blipFill>
        <p:spPr>
          <a:xfrm>
            <a:off x="7923641" y="2002882"/>
            <a:ext cx="6548388" cy="2249018"/>
          </a:xfrm>
          <a:prstGeom prst="rect">
            <a:avLst/>
          </a:prstGeom>
        </p:spPr>
      </p:pic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98A7B873-600F-14F9-9AAA-50CCBDBA1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05316" y="4058987"/>
            <a:ext cx="4252262" cy="42522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ACA6A1-558B-F4AE-6B70-A4AECB7F7FF1}"/>
              </a:ext>
            </a:extLst>
          </p:cNvPr>
          <p:cNvCxnSpPr/>
          <p:nvPr/>
        </p:nvCxnSpPr>
        <p:spPr>
          <a:xfrm>
            <a:off x="0" y="1127052"/>
            <a:ext cx="1150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5763" y="481370"/>
            <a:ext cx="2418874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5636" y="913805"/>
            <a:ext cx="4459129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Brains Behind FinanceAI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6" y="1588294"/>
            <a:ext cx="13405009" cy="655391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64" y="5076675"/>
            <a:ext cx="418513" cy="4185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0113" y="2106125"/>
            <a:ext cx="2803600" cy="350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Frontend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930113" y="2562289"/>
            <a:ext cx="2892558" cy="595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Streamlit UI for user interaction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598" y="5076675"/>
            <a:ext cx="418513" cy="4185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796503" y="2106125"/>
            <a:ext cx="2803601" cy="350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Backend</a:t>
            </a:r>
            <a:endParaRPr lang="en-US" sz="1250" dirty="0"/>
          </a:p>
        </p:txBody>
      </p:sp>
      <p:sp>
        <p:nvSpPr>
          <p:cNvPr id="10" name="Text 5"/>
          <p:cNvSpPr/>
          <p:nvPr/>
        </p:nvSpPr>
        <p:spPr>
          <a:xfrm>
            <a:off x="10796503" y="2562289"/>
            <a:ext cx="2892558" cy="595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Chat, Visualization, and Advice engines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132" y="5076675"/>
            <a:ext cx="418513" cy="4185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0113" y="5553941"/>
            <a:ext cx="2803600" cy="350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Layer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930113" y="6010106"/>
            <a:ext cx="2892558" cy="59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Pandas for data, Matplotlib for charts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3906" y="5076675"/>
            <a:ext cx="418512" cy="41851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83056" y="5553941"/>
            <a:ext cx="2803600" cy="350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Cloud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10783056" y="6010106"/>
            <a:ext cx="2892557" cy="59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Scalable deployment and load management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612696" y="8339137"/>
            <a:ext cx="13405009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robust architecture ensures </a:t>
            </a:r>
            <a:r>
              <a:rPr lang="en-US" sz="1350" dirty="0">
                <a:solidFill>
                  <a:srgbClr val="E282B7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scalability, responsiveness, and intelligent processing</a:t>
            </a: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of financial data and user queries. Each component is designed for optimal performance and secure operations.</a:t>
            </a:r>
            <a:endParaRPr lang="en-US" sz="1350" dirty="0"/>
          </a:p>
        </p:txBody>
      </p:sp>
      <p:pic>
        <p:nvPicPr>
          <p:cNvPr id="18" name="Graphic 17" descr="An organic corner shape">
            <a:extLst>
              <a:ext uri="{FF2B5EF4-FFF2-40B4-BE49-F238E27FC236}">
                <a16:creationId xmlns:a16="http://schemas.microsoft.com/office/drawing/2014/main" id="{97D22498-CD59-F6A8-2995-0899FFBE1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5316" y="4058987"/>
            <a:ext cx="4252262" cy="4252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888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488883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48856" y="0"/>
            <a:ext cx="14806433" cy="3104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3863" y="3196828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SOLUTION OFFERED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5367099" y="3688794"/>
            <a:ext cx="3896201" cy="468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Your Financial Partner</a:t>
            </a:r>
            <a:endParaRPr lang="en-US" sz="2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73" y="4455914"/>
            <a:ext cx="6518791" cy="12740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5945" y="4654987"/>
            <a:ext cx="6120646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Instant Financial Advice:</a:t>
            </a: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Get immediate answers to your money questions, like "Should I invest in SIP or FD?"</a:t>
            </a:r>
            <a:endParaRPr lang="en-US" sz="15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736" y="4455914"/>
            <a:ext cx="6518791" cy="12740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13809" y="4654987"/>
            <a:ext cx="6120646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Goal-based Planning:</a:t>
            </a: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Achieve your financial milestones, whether it’s saving ₹1,00,000 in 6 months or planning for retirement.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73" y="5929074"/>
            <a:ext cx="6518791" cy="159258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95945" y="6128147"/>
            <a:ext cx="6120646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Dashboards:</a:t>
            </a: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Visualize your financial health with intuitive graphs and charts, making complex data easy to understand.</a:t>
            </a:r>
            <a:endParaRPr lang="en-US" sz="15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736" y="5929074"/>
            <a:ext cx="6518791" cy="159258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13809" y="6128147"/>
            <a:ext cx="6120646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Cost-effective Alternative:</a:t>
            </a: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Access expert financial guidance without the expense of traditional advisors, making smart money management accessible to all.</a:t>
            </a:r>
            <a:endParaRPr lang="en-US" sz="1550" dirty="0"/>
          </a:p>
        </p:txBody>
      </p:sp>
      <p:pic>
        <p:nvPicPr>
          <p:cNvPr id="15" name="Graphic 14" descr="An organic corner shape">
            <a:extLst>
              <a:ext uri="{FF2B5EF4-FFF2-40B4-BE49-F238E27FC236}">
                <a16:creationId xmlns:a16="http://schemas.microsoft.com/office/drawing/2014/main" id="{52C3BEA0-C0AD-6E29-6A42-363DD71F1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5316" y="4058987"/>
            <a:ext cx="4252262" cy="4252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3194" y="601147"/>
            <a:ext cx="3523893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ADVANTAGES OF FINANCEAI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989552" y="1140857"/>
            <a:ext cx="4651177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Why Choose FinanceAI?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64858" y="2091928"/>
            <a:ext cx="3070265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5650" dirty="0"/>
          </a:p>
        </p:txBody>
      </p:sp>
      <p:sp>
        <p:nvSpPr>
          <p:cNvPr id="5" name="Text 3"/>
          <p:cNvSpPr/>
          <p:nvPr/>
        </p:nvSpPr>
        <p:spPr>
          <a:xfrm>
            <a:off x="1014413" y="308610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Personalized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64858" y="3538418"/>
            <a:ext cx="307026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Tailors advice to your unique income and spending habits.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108252" y="2091928"/>
            <a:ext cx="3070384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5650" dirty="0"/>
          </a:p>
        </p:txBody>
      </p:sp>
      <p:sp>
        <p:nvSpPr>
          <p:cNvPr id="8" name="Text 6"/>
          <p:cNvSpPr/>
          <p:nvPr/>
        </p:nvSpPr>
        <p:spPr>
          <a:xfrm>
            <a:off x="4357926" y="308610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Time-Saving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108252" y="3538418"/>
            <a:ext cx="3070384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Eliminates the need for manual calculations and tedious budgeting.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451765" y="2091928"/>
            <a:ext cx="3070265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5650" dirty="0"/>
          </a:p>
        </p:txBody>
      </p:sp>
      <p:sp>
        <p:nvSpPr>
          <p:cNvPr id="11" name="Text 9"/>
          <p:cNvSpPr/>
          <p:nvPr/>
        </p:nvSpPr>
        <p:spPr>
          <a:xfrm>
            <a:off x="7701320" y="308610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Accessible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51765" y="3538418"/>
            <a:ext cx="307026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Available conveniently on both web and mobile platforms.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0795159" y="2091928"/>
            <a:ext cx="3070384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5650" dirty="0"/>
          </a:p>
        </p:txBody>
      </p:sp>
      <p:sp>
        <p:nvSpPr>
          <p:cNvPr id="14" name="Text 12"/>
          <p:cNvSpPr/>
          <p:nvPr/>
        </p:nvSpPr>
        <p:spPr>
          <a:xfrm>
            <a:off x="11044833" y="308610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Affordable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795159" y="3538418"/>
            <a:ext cx="3070384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Designed to be free for individuals, democratizing financial advice.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5780008" y="5133261"/>
            <a:ext cx="3070265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5650" dirty="0"/>
          </a:p>
        </p:txBody>
      </p:sp>
      <p:sp>
        <p:nvSpPr>
          <p:cNvPr id="17" name="Text 15"/>
          <p:cNvSpPr/>
          <p:nvPr/>
        </p:nvSpPr>
        <p:spPr>
          <a:xfrm>
            <a:off x="6029563" y="612743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24/7 Availability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780008" y="6579751"/>
            <a:ext cx="3070265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Your financial assistant is always ready to help, anytime, anywhere.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7A33E-753C-6CBE-E46F-F32BDEC7CE84}"/>
              </a:ext>
            </a:extLst>
          </p:cNvPr>
          <p:cNvSpPr/>
          <p:nvPr/>
        </p:nvSpPr>
        <p:spPr>
          <a:xfrm>
            <a:off x="12865395" y="7697972"/>
            <a:ext cx="1765005" cy="1254235"/>
          </a:xfrm>
          <a:prstGeom prst="rect">
            <a:avLst/>
          </a:prstGeom>
          <a:solidFill>
            <a:srgbClr val="FAF5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B7632D-1F61-CAB0-0E99-8DDA78156077}"/>
              </a:ext>
            </a:extLst>
          </p:cNvPr>
          <p:cNvSpPr/>
          <p:nvPr/>
        </p:nvSpPr>
        <p:spPr>
          <a:xfrm flipV="1">
            <a:off x="-518292" y="-180753"/>
            <a:ext cx="1765005" cy="619031"/>
          </a:xfrm>
          <a:prstGeom prst="rect">
            <a:avLst/>
          </a:prstGeom>
          <a:solidFill>
            <a:srgbClr val="FAF5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Graphic 20" descr="An organic corner shape">
            <a:extLst>
              <a:ext uri="{FF2B5EF4-FFF2-40B4-BE49-F238E27FC236}">
                <a16:creationId xmlns:a16="http://schemas.microsoft.com/office/drawing/2014/main" id="{E3A8A0F4-BBE4-7C4C-1C5B-E34EEB93E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5316" y="4058987"/>
            <a:ext cx="4252262" cy="42522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8C450A-57AA-43A2-7033-699C7F67F5AF}"/>
              </a:ext>
            </a:extLst>
          </p:cNvPr>
          <p:cNvCxnSpPr/>
          <p:nvPr/>
        </p:nvCxnSpPr>
        <p:spPr>
          <a:xfrm>
            <a:off x="6928962" y="1778811"/>
            <a:ext cx="1150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841</Words>
  <Application>Microsoft Office PowerPoint</Application>
  <PresentationFormat>Custom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Adobe Caslon Pro</vt:lpstr>
      <vt:lpstr>Arial</vt:lpstr>
      <vt:lpstr>Funnel Display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Welcome</dc:creator>
  <cp:lastModifiedBy>Rekha Tagore</cp:lastModifiedBy>
  <cp:revision>2</cp:revision>
  <dcterms:created xsi:type="dcterms:W3CDTF">2025-08-30T04:53:54Z</dcterms:created>
  <dcterms:modified xsi:type="dcterms:W3CDTF">2025-08-30T06:18:11Z</dcterms:modified>
</cp:coreProperties>
</file>